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4" r:id="rId2"/>
    <p:sldId id="263" r:id="rId3"/>
    <p:sldId id="327" r:id="rId4"/>
    <p:sldId id="328" r:id="rId5"/>
    <p:sldId id="353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54" r:id="rId62"/>
    <p:sldId id="326" r:id="rId63"/>
    <p:sldId id="349" r:id="rId64"/>
    <p:sldId id="350" r:id="rId65"/>
    <p:sldId id="352" r:id="rId66"/>
    <p:sldId id="257" r:id="rId67"/>
    <p:sldId id="258" r:id="rId68"/>
    <p:sldId id="262" r:id="rId69"/>
    <p:sldId id="260" r:id="rId70"/>
    <p:sldId id="274" r:id="rId71"/>
    <p:sldId id="351" r:id="rId72"/>
    <p:sldId id="277" r:id="rId73"/>
    <p:sldId id="278" r:id="rId74"/>
    <p:sldId id="280" r:id="rId75"/>
    <p:sldId id="321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amble" id="{ECE5BBC1-2948-4507-A77D-79E935B8B19C}">
          <p14:sldIdLst>
            <p14:sldId id="327"/>
            <p14:sldId id="328"/>
            <p14:sldId id="353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  <p14:sldId id="354"/>
          </p14:sldIdLst>
        </p14:section>
        <p14:section name="Outside-in Diamond" id="{A0818496-F55D-4018-8A76-9B3D04D31E4D}">
          <p14:sldIdLst>
            <p14:sldId id="326"/>
            <p14:sldId id="349"/>
            <p14:sldId id="350"/>
            <p14:sldId id="352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351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2B8BE2"/>
    <a:srgbClr val="FFBDBD"/>
    <a:srgbClr val="FFF8E1"/>
    <a:srgbClr val="DFC9EF"/>
    <a:srgbClr val="BA8CDC"/>
    <a:srgbClr val="C59400"/>
    <a:srgbClr val="FFD966"/>
    <a:srgbClr val="BF9000"/>
    <a:srgbClr val="2E8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50519" autoAdjust="0"/>
  </p:normalViewPr>
  <p:slideViewPr>
    <p:cSldViewPr snapToGrid="0">
      <p:cViewPr varScale="1">
        <p:scale>
          <a:sx n="83" d="100"/>
          <a:sy n="83" d="100"/>
        </p:scale>
        <p:origin x="345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dynamic</a:t>
            </a:r>
            <a:r>
              <a:rPr lang="fr-FR" dirty="0"/>
              <a:t>) Hello </a:t>
            </a:r>
            <a:r>
              <a:rPr lang="fr-FR" dirty="0" err="1"/>
              <a:t>everyone</a:t>
            </a:r>
            <a:r>
              <a:rPr lang="fr-FR" dirty="0"/>
              <a:t>! (pause,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slowly</a:t>
            </a:r>
            <a:r>
              <a:rPr lang="fr-FR" dirty="0"/>
              <a:t>) Test, </a:t>
            </a:r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 </a:t>
            </a:r>
            <a:r>
              <a:rPr lang="fr-FR" dirty="0" err="1"/>
              <a:t>ever</a:t>
            </a:r>
            <a:r>
              <a:rPr lang="fr-FR" dirty="0"/>
              <a:t>. </a:t>
            </a:r>
            <a:r>
              <a:rPr lang="fr-FR" dirty="0" err="1"/>
              <a:t>It’s</a:t>
            </a:r>
            <a:r>
              <a:rPr lang="fr-FR" dirty="0"/>
              <a:t> been a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I </a:t>
            </a:r>
            <a:r>
              <a:rPr lang="fr-FR" dirty="0" err="1"/>
              <a:t>started</a:t>
            </a:r>
            <a:r>
              <a:rPr lang="fr-FR" dirty="0"/>
              <a:t> to TDD (more </a:t>
            </a:r>
            <a:r>
              <a:rPr lang="fr-FR" dirty="0" err="1"/>
              <a:t>than</a:t>
            </a:r>
            <a:r>
              <a:rPr lang="fr-FR" dirty="0"/>
              <a:t> 15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). </a:t>
            </a:r>
            <a:r>
              <a:rPr lang="fr-FR" dirty="0" err="1"/>
              <a:t>I’ve</a:t>
            </a:r>
            <a:r>
              <a:rPr lang="fr-FR" dirty="0"/>
              <a:t> made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mistake</a:t>
            </a:r>
            <a:r>
              <a:rPr lang="fr-FR" dirty="0"/>
              <a:t> one can imagine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:  </a:t>
            </a:r>
            <a:r>
              <a:rPr lang="fr-FR" dirty="0" err="1"/>
              <a:t>violating</a:t>
            </a:r>
            <a:r>
              <a:rPr lang="fr-FR" dirty="0"/>
              <a:t> encapsulation in </a:t>
            </a:r>
            <a:r>
              <a:rPr lang="fr-FR" dirty="0" err="1"/>
              <a:t>order</a:t>
            </a:r>
            <a:r>
              <a:rPr lang="fr-FR" dirty="0"/>
              <a:t> to test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members</a:t>
            </a:r>
            <a:r>
              <a:rPr lang="fr-FR" dirty="0"/>
              <a:t> (</a:t>
            </a:r>
            <a:r>
              <a:rPr lang="fr-FR" dirty="0" err="1"/>
              <a:t>don’t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; -), </a:t>
            </a:r>
            <a:r>
              <a:rPr lang="fr-FR" dirty="0" err="1"/>
              <a:t>implement</a:t>
            </a:r>
            <a:r>
              <a:rPr lang="fr-FR" dirty="0"/>
              <a:t> Fragile tests (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we’ve</a:t>
            </a:r>
            <a:r>
              <a:rPr lang="fr-FR" dirty="0"/>
              <a:t> made tests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details</a:t>
            </a:r>
            <a:r>
              <a:rPr lang="fr-FR" dirty="0"/>
              <a:t>. Don’t do </a:t>
            </a:r>
            <a:r>
              <a:rPr lang="fr-FR" dirty="0" err="1"/>
              <a:t>that</a:t>
            </a:r>
            <a:r>
              <a:rPr lang="fr-FR" dirty="0"/>
              <a:t> ;-), duplicate production code </a:t>
            </a:r>
            <a:r>
              <a:rPr lang="fr-FR" dirty="0" err="1"/>
              <a:t>logic</a:t>
            </a:r>
            <a:r>
              <a:rPr lang="fr-FR" dirty="0"/>
              <a:t> in test (</a:t>
            </a:r>
            <a:r>
              <a:rPr lang="fr-FR" dirty="0" err="1"/>
              <a:t>don’t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),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baby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one </a:t>
            </a:r>
            <a:r>
              <a:rPr lang="fr-FR" dirty="0" err="1"/>
              <a:t>should</a:t>
            </a:r>
            <a:r>
              <a:rPr lang="fr-FR" dirty="0"/>
              <a:t> (</a:t>
            </a:r>
            <a:r>
              <a:rPr lang="fr-FR" dirty="0" err="1"/>
              <a:t>don’t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 ),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tests and setups (</a:t>
            </a:r>
            <a:r>
              <a:rPr lang="fr-FR" dirty="0" err="1"/>
              <a:t>don’t</a:t>
            </a:r>
            <a:r>
              <a:rPr lang="fr-FR" dirty="0"/>
              <a:t> do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b="0" i="0" dirty="0" err="1">
                <a:solidFill>
                  <a:srgbClr val="1D1C1D"/>
                </a:solidFill>
                <a:effectLst/>
                <a:latin typeface="Slack-Lato"/>
              </a:rPr>
              <a:t>either</a:t>
            </a:r>
            <a:r>
              <a:rPr lang="fr-FR" dirty="0"/>
              <a:t>), etc. </a:t>
            </a:r>
          </a:p>
          <a:p>
            <a:endParaRPr lang="fr-FR" dirty="0"/>
          </a:p>
          <a:p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talked</a:t>
            </a:r>
            <a:r>
              <a:rPr lang="fr-FR" dirty="0"/>
              <a:t> about TDD  in </a:t>
            </a:r>
            <a:r>
              <a:rPr lang="fr-FR" dirty="0" err="1"/>
              <a:t>conferences</a:t>
            </a:r>
            <a:r>
              <a:rPr lang="fr-FR" dirty="0"/>
              <a:t>, I live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publicly</a:t>
            </a:r>
            <a:r>
              <a:rPr lang="fr-FR" dirty="0"/>
              <a:t>, I </a:t>
            </a:r>
            <a:r>
              <a:rPr lang="fr-FR" dirty="0" err="1"/>
              <a:t>wrote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press</a:t>
            </a:r>
            <a:r>
              <a:rPr lang="fr-FR" dirty="0"/>
              <a:t> articles, blog post but 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time </a:t>
            </a:r>
            <a:r>
              <a:rPr lang="fr-FR" dirty="0" err="1"/>
              <a:t>now</a:t>
            </a:r>
            <a:r>
              <a:rPr lang="fr-FR" dirty="0"/>
              <a:t> for me to talk about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I’ve</a:t>
            </a:r>
            <a:r>
              <a:rPr lang="fr-FR" dirty="0"/>
              <a:t> </a:t>
            </a:r>
            <a:r>
              <a:rPr lang="fr-FR" dirty="0" err="1"/>
              <a:t>discovered</a:t>
            </a:r>
            <a:r>
              <a:rPr lang="fr-FR" dirty="0"/>
              <a:t> like 4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or more, and </a:t>
            </a:r>
            <a:r>
              <a:rPr lang="fr-FR" dirty="0" err="1"/>
              <a:t>that</a:t>
            </a:r>
            <a:r>
              <a:rPr lang="fr-FR" dirty="0"/>
              <a:t> gave me lots of </a:t>
            </a:r>
            <a:r>
              <a:rPr lang="fr-FR" dirty="0" err="1"/>
              <a:t>efficiency</a:t>
            </a:r>
            <a:r>
              <a:rPr lang="fr-FR" dirty="0"/>
              <a:t> and lot of </a:t>
            </a:r>
            <a:r>
              <a:rPr lang="fr-FR" dirty="0" err="1"/>
              <a:t>joy</a:t>
            </a:r>
            <a:r>
              <a:rPr lang="fr-FR" dirty="0"/>
              <a:t> at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various</a:t>
            </a:r>
            <a:r>
              <a:rPr lang="fr-FR" dirty="0"/>
              <a:t> dev teams I </a:t>
            </a:r>
            <a:r>
              <a:rPr lang="fr-FR" dirty="0" err="1"/>
              <a:t>worked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.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scalable </a:t>
            </a:r>
            <a:r>
              <a:rPr lang="fr-FR" dirty="0" err="1"/>
              <a:t>within</a:t>
            </a:r>
            <a:r>
              <a:rPr lang="fr-FR" dirty="0"/>
              <a:t> dev teams.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of </a:t>
            </a:r>
            <a:r>
              <a:rPr lang="fr-FR" dirty="0" err="1"/>
              <a:t>doing</a:t>
            </a:r>
            <a:r>
              <a:rPr lang="fr-FR" dirty="0"/>
              <a:t> TDD (</a:t>
            </a:r>
            <a:r>
              <a:rPr lang="fr-FR" b="1" dirty="0" err="1"/>
              <a:t>both</a:t>
            </a:r>
            <a:r>
              <a:rPr lang="fr-FR" b="1" dirty="0"/>
              <a:t> a workflow and </a:t>
            </a:r>
            <a:r>
              <a:rPr lang="fr-FR" b="1" dirty="0" err="1"/>
              <a:t>some</a:t>
            </a:r>
            <a:r>
              <a:rPr lang="fr-FR" b="1" dirty="0"/>
              <a:t> important </a:t>
            </a:r>
            <a:r>
              <a:rPr lang="fr-FR" b="1" dirty="0" err="1"/>
              <a:t>characteristics</a:t>
            </a:r>
            <a:r>
              <a:rPr lang="fr-FR" b="1" dirty="0"/>
              <a:t>)</a:t>
            </a:r>
            <a:r>
              <a:rPr lang="fr-FR" dirty="0"/>
              <a:t>.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associate</a:t>
            </a:r>
            <a:r>
              <a:rPr lang="fr-FR" dirty="0"/>
              <a:t> Bruno Boucard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-in Diamond TDD. It </a:t>
            </a:r>
            <a:r>
              <a:rPr lang="fr-FR" dirty="0" err="1"/>
              <a:t>allow</a:t>
            </a:r>
            <a:r>
              <a:rPr lang="fr-FR" dirty="0"/>
              <a:t> us to </a:t>
            </a:r>
            <a:r>
              <a:rPr lang="fr-FR" dirty="0" err="1"/>
              <a:t>write</a:t>
            </a:r>
            <a:r>
              <a:rPr lang="fr-FR" dirty="0"/>
              <a:t> anti-fragile and Domain-Driven tests.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dive </a:t>
            </a:r>
            <a:r>
              <a:rPr lang="fr-FR" dirty="0" err="1"/>
              <a:t>into</a:t>
            </a:r>
            <a:r>
              <a:rPr lang="fr-FR" dirty="0"/>
              <a:t> the topic, let me </a:t>
            </a:r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Thomas PIERRAIN, </a:t>
            </a:r>
            <a:r>
              <a:rPr lang="fr-FR" dirty="0" err="1"/>
              <a:t>I’ve</a:t>
            </a:r>
            <a:r>
              <a:rPr lang="fr-FR" dirty="0"/>
              <a:t> been building software for more </a:t>
            </a:r>
            <a:r>
              <a:rPr lang="fr-FR" dirty="0" err="1"/>
              <a:t>than</a:t>
            </a:r>
            <a:r>
              <a:rPr lang="fr-FR" dirty="0"/>
              <a:t> 23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.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all the job one can </a:t>
            </a:r>
            <a:r>
              <a:rPr lang="fr-FR" dirty="0" err="1"/>
              <a:t>find</a:t>
            </a:r>
            <a:r>
              <a:rPr lang="fr-FR" dirty="0"/>
              <a:t> in IT (and </a:t>
            </a:r>
            <a:r>
              <a:rPr lang="fr-FR" dirty="0" err="1"/>
              <a:t>even</a:t>
            </a:r>
            <a:r>
              <a:rPr lang="fr-FR" dirty="0"/>
              <a:t> more): dev, tech-lead, </a:t>
            </a:r>
            <a:r>
              <a:rPr lang="fr-FR" dirty="0" err="1"/>
              <a:t>project</a:t>
            </a:r>
            <a:r>
              <a:rPr lang="fr-FR" dirty="0"/>
              <a:t> manager, software </a:t>
            </a:r>
            <a:r>
              <a:rPr lang="fr-FR" dirty="0" err="1"/>
              <a:t>architect</a:t>
            </a:r>
            <a:r>
              <a:rPr lang="fr-FR" dirty="0"/>
              <a:t>, </a:t>
            </a:r>
            <a:r>
              <a:rPr lang="fr-FR" dirty="0" err="1"/>
              <a:t>enterprise</a:t>
            </a:r>
            <a:r>
              <a:rPr lang="fr-FR" dirty="0"/>
              <a:t> </a:t>
            </a:r>
            <a:r>
              <a:rPr lang="fr-FR" dirty="0" err="1"/>
              <a:t>architect</a:t>
            </a:r>
            <a:r>
              <a:rPr lang="fr-FR" dirty="0"/>
              <a:t>, coach, big </a:t>
            </a:r>
            <a:r>
              <a:rPr lang="fr-FR" dirty="0" err="1"/>
              <a:t>brother</a:t>
            </a:r>
            <a:r>
              <a:rPr lang="fr-FR" dirty="0"/>
              <a:t>… but </a:t>
            </a:r>
            <a:r>
              <a:rPr lang="fr-FR" dirty="0" err="1"/>
              <a:t>alway</a:t>
            </a:r>
            <a:r>
              <a:rPr lang="fr-FR" dirty="0"/>
              <a:t> </a:t>
            </a:r>
            <a:r>
              <a:rPr lang="fr-FR" dirty="0" err="1"/>
              <a:t>continued</a:t>
            </a:r>
            <a:r>
              <a:rPr lang="fr-FR" dirty="0"/>
              <a:t> to code </a:t>
            </a:r>
            <a:r>
              <a:rPr lang="fr-FR" dirty="0" err="1"/>
              <a:t>aside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comex and more </a:t>
            </a:r>
            <a:r>
              <a:rPr lang="fr-FR" dirty="0" err="1"/>
              <a:t>organizational</a:t>
            </a:r>
            <a:r>
              <a:rPr lang="fr-FR" dirty="0"/>
              <a:t> topics) </a:t>
            </a:r>
            <a:r>
              <a:rPr lang="fr-FR" dirty="0" err="1"/>
              <a:t>including</a:t>
            </a:r>
            <a:r>
              <a:rPr lang="fr-FR" dirty="0"/>
              <a:t> open source </a:t>
            </a:r>
            <a:r>
              <a:rPr lang="fr-FR" dirty="0" err="1"/>
              <a:t>projects</a:t>
            </a:r>
            <a:r>
              <a:rPr lang="fr-FR" dirty="0"/>
              <a:t>. All in .NET, and </a:t>
            </a:r>
            <a:r>
              <a:rPr lang="fr-FR" dirty="0" err="1"/>
              <a:t>almost</a:t>
            </a:r>
            <a:r>
              <a:rPr lang="fr-FR" dirty="0"/>
              <a:t> all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testing</a:t>
            </a:r>
            <a:r>
              <a:rPr lang="fr-FR" dirty="0"/>
              <a:t>: </a:t>
            </a:r>
            <a:r>
              <a:rPr lang="fr-FR" dirty="0" err="1"/>
              <a:t>testing</a:t>
            </a:r>
            <a:r>
              <a:rPr lang="fr-FR" dirty="0"/>
              <a:t> fluent assertions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Nfluent</a:t>
            </a:r>
            <a:r>
              <a:rPr lang="fr-FR" dirty="0"/>
              <a:t>, Fuzzers </a:t>
            </a:r>
            <a:r>
              <a:rPr lang="fr-FR" dirty="0" err="1"/>
              <a:t>with</a:t>
            </a:r>
            <a:r>
              <a:rPr lang="fr-FR" dirty="0"/>
              <a:t> Diverse, Smoke tests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SmokeMe</a:t>
            </a:r>
            <a:r>
              <a:rPr lang="fr-FR" dirty="0"/>
              <a:t>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DDD like Value (to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implement</a:t>
            </a:r>
            <a:r>
              <a:rPr lang="fr-FR" dirty="0"/>
              <a:t> value types in .NET).</a:t>
            </a:r>
          </a:p>
          <a:p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worked</a:t>
            </a:r>
            <a:r>
              <a:rPr lang="fr-FR" dirty="0"/>
              <a:t> in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domains</a:t>
            </a:r>
            <a:r>
              <a:rPr lang="fr-FR" dirty="0"/>
              <a:t> like </a:t>
            </a:r>
            <a:r>
              <a:rPr lang="fr-FR" dirty="0" err="1"/>
              <a:t>games</a:t>
            </a:r>
            <a:r>
              <a:rPr lang="fr-FR" dirty="0"/>
              <a:t>, finance, </a:t>
            </a:r>
            <a:r>
              <a:rPr lang="fr-FR" dirty="0" err="1"/>
              <a:t>health</a:t>
            </a:r>
            <a:r>
              <a:rPr lang="fr-FR" dirty="0"/>
              <a:t> care, music and </a:t>
            </a:r>
            <a:r>
              <a:rPr lang="fr-FR" dirty="0" err="1"/>
              <a:t>now</a:t>
            </a:r>
            <a:r>
              <a:rPr lang="fr-FR" dirty="0"/>
              <a:t> in the </a:t>
            </a:r>
            <a:r>
              <a:rPr lang="fr-FR" dirty="0" err="1"/>
              <a:t>hospitality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2 </a:t>
            </a:r>
            <a:r>
              <a:rPr lang="fr-FR" dirty="0" err="1"/>
              <a:t>years</a:t>
            </a:r>
            <a:r>
              <a:rPr lang="fr-FR" dirty="0"/>
              <a:t>.</a:t>
            </a:r>
          </a:p>
          <a:p>
            <a:r>
              <a:rPr lang="fr-FR" dirty="0"/>
              <a:t>I split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weeks</a:t>
            </a:r>
            <a:r>
              <a:rPr lang="fr-FR" dirty="0"/>
              <a:t> by </a:t>
            </a:r>
            <a:r>
              <a:rPr lang="fr-FR" dirty="0" err="1"/>
              <a:t>managing</a:t>
            </a:r>
            <a:r>
              <a:rPr lang="fr-FR" dirty="0"/>
              <a:t> an API dev team for an international group in </a:t>
            </a:r>
            <a:r>
              <a:rPr lang="fr-FR" dirty="0" err="1"/>
              <a:t>Hospitality</a:t>
            </a:r>
            <a:r>
              <a:rPr lang="fr-FR" dirty="0"/>
              <a:t>, and do </a:t>
            </a:r>
            <a:r>
              <a:rPr lang="fr-FR" dirty="0" err="1"/>
              <a:t>some</a:t>
            </a:r>
            <a:r>
              <a:rPr lang="fr-FR" dirty="0"/>
              <a:t> DDD and architecture consulting and training for </a:t>
            </a:r>
            <a:r>
              <a:rPr lang="fr-FR" dirty="0" err="1"/>
              <a:t>other</a:t>
            </a:r>
            <a:r>
              <a:rPr lang="fr-FR" dirty="0"/>
              <a:t> clients.</a:t>
            </a:r>
          </a:p>
          <a:p>
            <a:endParaRPr lang="fr-FR" dirty="0"/>
          </a:p>
          <a:p>
            <a:r>
              <a:rPr lang="fr-FR" dirty="0"/>
              <a:t>Last but not least,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practicing</a:t>
            </a:r>
            <a:r>
              <a:rPr lang="fr-FR" dirty="0"/>
              <a:t> DDD </a:t>
            </a:r>
            <a:r>
              <a:rPr lang="fr-FR" dirty="0" err="1"/>
              <a:t>since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10 </a:t>
            </a:r>
            <a:r>
              <a:rPr lang="fr-FR" dirty="0" err="1"/>
              <a:t>years</a:t>
            </a:r>
            <a:r>
              <a:rPr lang="fr-FR" dirty="0"/>
              <a:t> and </a:t>
            </a:r>
            <a:r>
              <a:rPr lang="fr-FR" dirty="0" err="1"/>
              <a:t>I’m</a:t>
            </a:r>
            <a:r>
              <a:rPr lang="fr-FR" dirty="0"/>
              <a:t> Co-</a:t>
            </a:r>
            <a:r>
              <a:rPr lang="fr-FR" dirty="0" err="1"/>
              <a:t>organizer</a:t>
            </a:r>
            <a:r>
              <a:rPr lang="fr-FR" dirty="0"/>
              <a:t> of the DDD </a:t>
            </a:r>
            <a:r>
              <a:rPr lang="fr-FR" dirty="0" err="1"/>
              <a:t>meetup</a:t>
            </a:r>
            <a:r>
              <a:rPr lang="fr-FR" dirty="0"/>
              <a:t> in France: DDD FR (</a:t>
            </a:r>
            <a:r>
              <a:rPr lang="fr-FR" dirty="0" err="1"/>
              <a:t>you</a:t>
            </a:r>
            <a:r>
              <a:rPr lang="fr-FR" dirty="0"/>
              <a:t> can check the </a:t>
            </a:r>
            <a:r>
              <a:rPr lang="fr-FR" dirty="0" err="1"/>
              <a:t>videos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on </a:t>
            </a:r>
            <a:r>
              <a:rPr lang="fr-FR" dirty="0" err="1"/>
              <a:t>yt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On va live coder !</a:t>
            </a:r>
          </a:p>
          <a:p>
            <a:endParaRPr lang="fr-FR" dirty="0"/>
          </a:p>
          <a:p>
            <a:r>
              <a:rPr lang="fr-FR" dirty="0"/>
              <a:t>Ok!</a:t>
            </a:r>
          </a:p>
          <a:p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I want to make a few disclaimers here. Because it’s important: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strike="sngStrike" dirty="0"/>
              <a:t>After more than 15 years of TDD practice, we are describing here a testing strategy (</a:t>
            </a:r>
            <a:r>
              <a:rPr lang="en-GB" sz="1200" i="1" strike="sngStrike" dirty="0">
                <a:solidFill>
                  <a:schemeClr val="bg1"/>
                </a:solidFill>
              </a:rPr>
              <a:t>outside-in diamond</a:t>
            </a:r>
            <a:r>
              <a:rPr lang="en-GB" sz="1200" b="0" strike="sngStrike" dirty="0"/>
              <a:t>) that works amazingly well in many of our contexts (clients, domains , teams, cultures)</a:t>
            </a:r>
          </a:p>
          <a:p>
            <a:endParaRPr lang="en-GB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50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4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737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431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89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7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do TDD?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225999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16767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225872" y="5739959"/>
            <a:ext cx="928694" cy="854373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Referential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612181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6763471" y="404192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5487449" y="495994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99156-410E-4A51-8348-B004561CE967}"/>
              </a:ext>
            </a:extLst>
          </p:cNvPr>
          <p:cNvSpPr txBox="1"/>
          <p:nvPr/>
        </p:nvSpPr>
        <p:spPr>
          <a:xfrm>
            <a:off x="5501420" y="6338916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8ED0F6-1223-4455-9766-BDD9AC788DEE}"/>
              </a:ext>
            </a:extLst>
          </p:cNvPr>
          <p:cNvSpPr txBox="1"/>
          <p:nvPr/>
        </p:nvSpPr>
        <p:spPr>
          <a:xfrm>
            <a:off x="4012221" y="607529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4586405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084386" y="473864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339757" y="3202996"/>
            <a:ext cx="2441710" cy="739756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961598" y="4697928"/>
            <a:ext cx="755951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900985" y="4335248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521028-42B8-465E-8A19-4A5C8C32B09E}"/>
              </a:ext>
            </a:extLst>
          </p:cNvPr>
          <p:cNvSpPr txBox="1"/>
          <p:nvPr/>
        </p:nvSpPr>
        <p:spPr>
          <a:xfrm>
            <a:off x="9235673" y="5234260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8F12D2-8BCB-40F1-BC50-EB34B070C172}"/>
              </a:ext>
            </a:extLst>
          </p:cNvPr>
          <p:cNvSpPr txBox="1"/>
          <p:nvPr/>
        </p:nvSpPr>
        <p:spPr>
          <a:xfrm>
            <a:off x="8853711" y="4564244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629194" y="115050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292478" y="2962117"/>
            <a:ext cx="906760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234813" y="3385281"/>
            <a:ext cx="810320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708382" y="3109537"/>
            <a:ext cx="759226" cy="647141"/>
          </a:xfrm>
          <a:prstGeom prst="octagon">
            <a:avLst>
              <a:gd name="adj" fmla="val 30445"/>
            </a:avLst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827022" y="3999438"/>
            <a:ext cx="885587" cy="48809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034604" y="5133782"/>
            <a:ext cx="153743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&amp; Cancellation rules API</a:t>
            </a: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375260" y="5825849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463197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</p:spTree>
    <p:extLst>
      <p:ext uri="{BB962C8B-B14F-4D97-AF65-F5344CB8AC3E}">
        <p14:creationId xmlns:p14="http://schemas.microsoft.com/office/powerpoint/2010/main" val="37139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7E7EB5-24FD-4845-9618-EC452CEF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68" y="4745981"/>
            <a:ext cx="597244" cy="597244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78D0201-0E95-42B9-B85E-1CC13E2B0271}"/>
              </a:ext>
            </a:extLst>
          </p:cNvPr>
          <p:cNvCxnSpPr>
            <a:cxnSpLocks/>
          </p:cNvCxnSpPr>
          <p:nvPr/>
        </p:nvCxnSpPr>
        <p:spPr>
          <a:xfrm rot="10800000">
            <a:off x="7247157" y="4597593"/>
            <a:ext cx="2864302" cy="477671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Adapters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Adapters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20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Favor local variables over test suite members </a:t>
            </a:r>
            <a:br>
              <a:rPr lang="en-US" sz="2800" dirty="0"/>
            </a:br>
            <a:r>
              <a:rPr lang="en-US" sz="2000" dirty="0"/>
              <a:t>Everything should be created from the test</a:t>
            </a:r>
            <a:endParaRPr lang="en-US" sz="40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Domain</a:t>
            </a:r>
            <a:r>
              <a:rPr lang="fr-FR" sz="2800" dirty="0"/>
              <a:t>-D</a:t>
            </a:r>
            <a:r>
              <a:rPr lang="en-US" sz="2800" dirty="0"/>
              <a:t>riven Builders to shorten and explicit the Arrange section of your tests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Treat your test code as production code!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mercyless</a:t>
            </a:r>
            <a:r>
              <a:rPr lang="en-US" sz="2000" dirty="0"/>
              <a:t> refactoring</a:t>
            </a:r>
            <a:endParaRPr lang="en-US" sz="2600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2512237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621084" cy="4912619"/>
            <a:chOff x="6729353" y="1267097"/>
            <a:chExt cx="4443787" cy="3883705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  <a:endCxn id="73" idx="5"/>
            </p:cNvCxnSpPr>
            <p:nvPr/>
          </p:nvCxnSpPr>
          <p:spPr>
            <a:xfrm>
              <a:off x="10355715" y="4487441"/>
              <a:ext cx="457375" cy="450196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595363" y="4597890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813090" y="4844332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BC0600-3483-417E-8656-5FF83E6A57CE}"/>
              </a:ext>
            </a:extLst>
          </p:cNvPr>
          <p:cNvSpPr txBox="1"/>
          <p:nvPr/>
        </p:nvSpPr>
        <p:spPr>
          <a:xfrm>
            <a:off x="2707047" y="5674297"/>
            <a:ext cx="4167559" cy="674200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Use Domain-Driven Builders</a:t>
            </a:r>
            <a:r>
              <a:rPr lang="en-US" sz="1600" dirty="0">
                <a:latin typeface="DK More Or Less" pitchFamily="50" charset="0"/>
              </a:rPr>
              <a:t> to shorten and explicit the Arrange section of your tests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B0308-BBA6-480B-8BE5-E26181087448}"/>
              </a:ext>
            </a:extLst>
          </p:cNvPr>
          <p:cNvSpPr txBox="1"/>
          <p:nvPr/>
        </p:nvSpPr>
        <p:spPr>
          <a:xfrm>
            <a:off x="5920693" y="3252026"/>
            <a:ext cx="2936891" cy="2151528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Include the Adapters to your Acceptance tests</a:t>
            </a:r>
            <a:r>
              <a:rPr lang="en-US" sz="1600" dirty="0">
                <a:latin typeface="DK More Or Less" pitchFamily="50" charset="0"/>
              </a:rPr>
              <a:t> 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Test the adaptation in action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(All corner cases covered)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Stub only the I/O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(super fast tests)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DE61-90B8-492D-A6BD-C65B14FD6AFC}"/>
              </a:ext>
            </a:extLst>
          </p:cNvPr>
          <p:cNvSpPr txBox="1"/>
          <p:nvPr/>
        </p:nvSpPr>
        <p:spPr>
          <a:xfrm>
            <a:off x="7657894" y="734959"/>
            <a:ext cx="3911452" cy="1166643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latin typeface="DK More Or Less" pitchFamily="50" charset="0"/>
              </a:rPr>
              <a:t>Do not test “implementation details”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Favor Acceptance tests </a:t>
            </a:r>
            <a:b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</a:br>
            <a:r>
              <a:rPr lang="en-US" sz="1600" dirty="0">
                <a:latin typeface="DK More Or Less" pitchFamily="50" charset="0"/>
              </a:rPr>
              <a:t>(coarse-grained unit tests)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Mitigations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4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6A482-16C4-4D14-ABF3-35F11F86211A}"/>
              </a:ext>
            </a:extLst>
          </p:cNvPr>
          <p:cNvSpPr txBox="1"/>
          <p:nvPr/>
        </p:nvSpPr>
        <p:spPr>
          <a:xfrm>
            <a:off x="461719" y="1542274"/>
            <a:ext cx="317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DK More Or Less" pitchFamily="50" charset="0"/>
              </a:rPr>
              <a:t>For the overall workflow we </a:t>
            </a:r>
            <a:r>
              <a:rPr lang="en-GB" sz="2400" dirty="0" err="1">
                <a:solidFill>
                  <a:schemeClr val="bg1"/>
                </a:solidFill>
                <a:latin typeface="DK More Or Less" pitchFamily="50" charset="0"/>
              </a:rPr>
              <a:t>favor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0532FD3-EDF0-453E-9897-90945C9308F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453256" y="2971437"/>
            <a:ext cx="2194805" cy="998472"/>
          </a:xfrm>
          <a:prstGeom prst="curvedConnector3">
            <a:avLst>
              <a:gd name="adj1" fmla="val 50000"/>
            </a:avLst>
          </a:prstGeom>
          <a:ln w="34925">
            <a:solidFill>
              <a:schemeClr val="bg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D211EC-FB13-4246-A08E-35A0E2977DAC}"/>
              </a:ext>
            </a:extLst>
          </p:cNvPr>
          <p:cNvSpPr/>
          <p:nvPr/>
        </p:nvSpPr>
        <p:spPr>
          <a:xfrm rot="485042">
            <a:off x="966131" y="4559435"/>
            <a:ext cx="3922964" cy="173910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16A077-1101-43DC-A9C9-04FD4E2790C3}"/>
              </a:ext>
            </a:extLst>
          </p:cNvPr>
          <p:cNvGrpSpPr/>
          <p:nvPr/>
        </p:nvGrpSpPr>
        <p:grpSpPr>
          <a:xfrm>
            <a:off x="4620451" y="2482642"/>
            <a:ext cx="6902849" cy="4217617"/>
            <a:chOff x="4620451" y="2482642"/>
            <a:chExt cx="6902849" cy="4217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411B7-C1AC-44EF-93D0-2B3A6046DEA3}"/>
                </a:ext>
              </a:extLst>
            </p:cNvPr>
            <p:cNvSpPr txBox="1"/>
            <p:nvPr/>
          </p:nvSpPr>
          <p:spPr>
            <a:xfrm>
              <a:off x="6760913" y="2482642"/>
              <a:ext cx="4762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For the kind of tests we </a:t>
              </a:r>
              <a:b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</a:br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favor the most</a:t>
              </a:r>
              <a:endParaRPr lang="en-GB" sz="2400" dirty="0">
                <a:solidFill>
                  <a:srgbClr val="2B8BE2"/>
                </a:solidFill>
                <a:latin typeface="DK More Or Less" pitchFamily="50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197976C-F272-4B1C-A4FC-979B552A78E5}"/>
                </a:ext>
              </a:extLst>
            </p:cNvPr>
            <p:cNvCxnSpPr>
              <a:cxnSpLocks/>
              <a:stCxn id="9" idx="2"/>
              <a:endCxn id="24" idx="7"/>
            </p:cNvCxnSpPr>
            <p:nvPr/>
          </p:nvCxnSpPr>
          <p:spPr>
            <a:xfrm rot="5400000">
              <a:off x="8227752" y="3408848"/>
              <a:ext cx="1009565" cy="819147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2B8BE2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FEEE31-C2EC-435A-A5B0-AC3D9C73EC33}"/>
                </a:ext>
              </a:extLst>
            </p:cNvPr>
            <p:cNvSpPr/>
            <p:nvPr/>
          </p:nvSpPr>
          <p:spPr>
            <a:xfrm rot="20883607">
              <a:off x="4620451" y="4286705"/>
              <a:ext cx="4585681" cy="2413554"/>
            </a:xfrm>
            <a:prstGeom prst="ellipse">
              <a:avLst/>
            </a:prstGeom>
            <a:noFill/>
            <a:ln w="34925">
              <a:solidFill>
                <a:srgbClr val="2B8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12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4A0F0-6229-40BD-BB96-A90F7C5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1E9E60-707B-4D7E-9F8C-170CACAE0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2"/>
          <a:stretch/>
        </p:blipFill>
        <p:spPr>
          <a:xfrm flipH="1">
            <a:off x="-14484" y="-213646"/>
            <a:ext cx="2548348" cy="7931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but…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Double loop</a:t>
            </a:r>
            <a:endParaRPr lang="en-US" sz="28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One and a half loop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9D98A20-FA96-4E29-96E7-A7A4824CDAEE}"/>
              </a:ext>
            </a:extLst>
          </p:cNvPr>
          <p:cNvSpPr/>
          <p:nvPr/>
        </p:nvSpPr>
        <p:spPr>
          <a:xfrm rot="21121026">
            <a:off x="8236529" y="5742651"/>
            <a:ext cx="4006784" cy="1858033"/>
          </a:xfrm>
          <a:prstGeom prst="arc">
            <a:avLst>
              <a:gd name="adj1" fmla="val 14261143"/>
              <a:gd name="adj2" fmla="val 20438447"/>
            </a:avLst>
          </a:prstGeom>
          <a:ln w="34925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761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6F94F-1090-4456-A05C-FDDA1BED6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5"/>
          <a:stretch/>
        </p:blipFill>
        <p:spPr>
          <a:xfrm>
            <a:off x="180258" y="905484"/>
            <a:ext cx="12082161" cy="53358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2C4BF8-A5E7-400B-9C20-1335842216D7}"/>
              </a:ext>
            </a:extLst>
          </p:cNvPr>
          <p:cNvGrpSpPr/>
          <p:nvPr/>
        </p:nvGrpSpPr>
        <p:grpSpPr>
          <a:xfrm>
            <a:off x="9610526" y="247043"/>
            <a:ext cx="2122503" cy="901273"/>
            <a:chOff x="9610526" y="247043"/>
            <a:chExt cx="2122503" cy="901273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9610526" y="247043"/>
              <a:ext cx="2122503" cy="90127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400" cap="all" dirty="0">
                  <a:solidFill>
                    <a:srgbClr val="2E8EE4"/>
                  </a:solidFill>
                </a:rPr>
                <a:t>Outside-in </a:t>
              </a:r>
              <a:br>
                <a:rPr lang="en-US" sz="2400" cap="all" dirty="0">
                  <a:solidFill>
                    <a:srgbClr val="2E8EE4"/>
                  </a:solidFill>
                </a:rPr>
              </a:br>
              <a:r>
                <a:rPr lang="en-US" sz="2400" cap="all" dirty="0">
                  <a:solidFill>
                    <a:srgbClr val="2E8EE4"/>
                  </a:solidFill>
                </a:rPr>
                <a:t>diamond 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7E1DB-9FA7-44BF-9E1E-F168C9DD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73" y="616689"/>
              <a:ext cx="287079" cy="287079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3458966" y="728686"/>
            <a:ext cx="3349951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Fuzzers are helpful to shorten test &amp; to detect any hard-coded value or unsupported case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39D91A2-C8ED-499A-9EEB-0D5ABFFC537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3737808" y="942058"/>
            <a:ext cx="852377" cy="1939893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>
            <a:extLst>
              <a:ext uri="{FF2B5EF4-FFF2-40B4-BE49-F238E27FC236}">
                <a16:creationId xmlns:a16="http://schemas.microsoft.com/office/drawing/2014/main" id="{96976007-C2B6-4043-B02A-43B979376109}"/>
              </a:ext>
            </a:extLst>
          </p:cNvPr>
          <p:cNvSpPr txBox="1">
            <a:spLocks/>
          </p:cNvSpPr>
          <p:nvPr/>
        </p:nvSpPr>
        <p:spPr>
          <a:xfrm>
            <a:off x="9378162" y="2970928"/>
            <a:ext cx="2324804" cy="97872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Builders allow us to be behavioral &amp; Domain-Driven (and not tech)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72AD971-C588-4929-B21E-0F429C1DA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25794" y="3185329"/>
            <a:ext cx="734939" cy="182136"/>
          </a:xfrm>
          <a:prstGeom prst="curvedConnector3">
            <a:avLst>
              <a:gd name="adj1" fmla="val 9380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">
            <a:extLst>
              <a:ext uri="{FF2B5EF4-FFF2-40B4-BE49-F238E27FC236}">
                <a16:creationId xmlns:a16="http://schemas.microsoft.com/office/drawing/2014/main" id="{628084B2-F27A-45D8-831D-69034AE91F0C}"/>
              </a:ext>
            </a:extLst>
          </p:cNvPr>
          <p:cNvSpPr txBox="1">
            <a:spLocks/>
          </p:cNvSpPr>
          <p:nvPr/>
        </p:nvSpPr>
        <p:spPr>
          <a:xfrm>
            <a:off x="8635905" y="4306462"/>
            <a:ext cx="3084347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No I/O involved here, but we test the whole { black-box / component / API }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E15D82-6022-4E02-94B9-4AEBC2AF911F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6221341" y="4416293"/>
            <a:ext cx="2414565" cy="268734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">
            <a:extLst>
              <a:ext uri="{FF2B5EF4-FFF2-40B4-BE49-F238E27FC236}">
                <a16:creationId xmlns:a16="http://schemas.microsoft.com/office/drawing/2014/main" id="{7A0AA8A2-806A-48F0-8D9D-004E1DCA7AEF}"/>
              </a:ext>
            </a:extLst>
          </p:cNvPr>
          <p:cNvSpPr txBox="1">
            <a:spLocks/>
          </p:cNvSpPr>
          <p:nvPr/>
        </p:nvSpPr>
        <p:spPr>
          <a:xfrm>
            <a:off x="5651158" y="5916831"/>
            <a:ext cx="5570516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Behind the ubiquitous language (domain), those acceptance </a:t>
            </a:r>
            <a:r>
              <a:rPr lang="en-US" sz="1600">
                <a:solidFill>
                  <a:schemeClr val="bg1"/>
                </a:solidFill>
              </a:rPr>
              <a:t>tests also check </a:t>
            </a:r>
            <a:r>
              <a:rPr lang="en-US" sz="1600" dirty="0">
                <a:solidFill>
                  <a:schemeClr val="bg1"/>
                </a:solidFill>
              </a:rPr>
              <a:t>the infra serialization/adaptation code for the produced outputs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A36CDE5-EA20-4620-A412-0D847C308025}"/>
              </a:ext>
            </a:extLst>
          </p:cNvPr>
          <p:cNvCxnSpPr>
            <a:cxnSpLocks/>
          </p:cNvCxnSpPr>
          <p:nvPr/>
        </p:nvCxnSpPr>
        <p:spPr>
          <a:xfrm rot="10800000">
            <a:off x="2619635" y="6129314"/>
            <a:ext cx="2809101" cy="22182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6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1" y="1548710"/>
            <a:ext cx="5332988" cy="4866960"/>
            <a:chOff x="6729353" y="1267097"/>
            <a:chExt cx="4216031" cy="3847609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DC5696-3AD0-4FA2-A35E-869E8250C4E0}"/>
              </a:ext>
            </a:extLst>
          </p:cNvPr>
          <p:cNvCxnSpPr>
            <a:cxnSpLocks/>
            <a:endCxn id="51" idx="5"/>
          </p:cNvCxnSpPr>
          <p:nvPr/>
        </p:nvCxnSpPr>
        <p:spPr>
          <a:xfrm>
            <a:off x="11045825" y="5689600"/>
            <a:ext cx="501803" cy="50209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2B137C-60D4-49FB-B516-6E6C2C335485}"/>
              </a:ext>
            </a:extLst>
          </p:cNvPr>
          <p:cNvSpPr txBox="1"/>
          <p:nvPr/>
        </p:nvSpPr>
        <p:spPr>
          <a:xfrm>
            <a:off x="11272218" y="5761933"/>
            <a:ext cx="618793" cy="29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27788254-36BD-484C-BB38-2103158D6736}"/>
              </a:ext>
            </a:extLst>
          </p:cNvPr>
          <p:cNvSpPr/>
          <p:nvPr/>
        </p:nvSpPr>
        <p:spPr>
          <a:xfrm>
            <a:off x="11547628" y="6073666"/>
            <a:ext cx="455438" cy="387663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BB51F1-6521-4DA2-AD82-E16786D764CD}"/>
              </a:ext>
            </a:extLst>
          </p:cNvPr>
          <p:cNvGrpSpPr/>
          <p:nvPr/>
        </p:nvGrpSpPr>
        <p:grpSpPr>
          <a:xfrm>
            <a:off x="146157" y="-213646"/>
            <a:ext cx="14272573" cy="7932000"/>
            <a:chOff x="146157" y="-213646"/>
            <a:chExt cx="14272573" cy="7932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1E9E60-707B-4D7E-9F8C-170CACAE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82"/>
            <a:stretch/>
          </p:blipFill>
          <p:spPr>
            <a:xfrm flipH="1">
              <a:off x="146157" y="-213646"/>
              <a:ext cx="2548348" cy="7931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5074EE-F01A-4339-9FE1-CFEEAE01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32" y="-213645"/>
              <a:ext cx="11897998" cy="793199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Title here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3137370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1" y="1548710"/>
            <a:ext cx="5332988" cy="4866960"/>
            <a:chOff x="6729353" y="1267097"/>
            <a:chExt cx="4216031" cy="3847609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EEF0ED-009D-4FAA-ADDA-D83B5EF04101}"/>
              </a:ext>
            </a:extLst>
          </p:cNvPr>
          <p:cNvCxnSpPr>
            <a:cxnSpLocks/>
          </p:cNvCxnSpPr>
          <p:nvPr/>
        </p:nvCxnSpPr>
        <p:spPr>
          <a:xfrm>
            <a:off x="11039966" y="5687481"/>
            <a:ext cx="509580" cy="46953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A1F4EB-4CD9-4F2A-B90A-05C2419860FB}"/>
              </a:ext>
            </a:extLst>
          </p:cNvPr>
          <p:cNvSpPr txBox="1"/>
          <p:nvPr/>
        </p:nvSpPr>
        <p:spPr>
          <a:xfrm>
            <a:off x="11307021" y="5798930"/>
            <a:ext cx="578564" cy="27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2" name="Octagon 51">
            <a:extLst>
              <a:ext uri="{FF2B5EF4-FFF2-40B4-BE49-F238E27FC236}">
                <a16:creationId xmlns:a16="http://schemas.microsoft.com/office/drawing/2014/main" id="{EBB5CFA5-1B1E-4280-81A6-49A1062D79CB}"/>
              </a:ext>
            </a:extLst>
          </p:cNvPr>
          <p:cNvSpPr/>
          <p:nvPr/>
        </p:nvSpPr>
        <p:spPr>
          <a:xfrm>
            <a:off x="11564522" y="6090393"/>
            <a:ext cx="425831" cy="36246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4598</Words>
  <Application>Microsoft Office PowerPoint</Application>
  <PresentationFormat>Widescreen</PresentationFormat>
  <Paragraphs>1315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Slack-Lato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do TDD?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Outside-in Diamond       TDD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516</cp:revision>
  <cp:lastPrinted>2021-01-24T16:35:49Z</cp:lastPrinted>
  <dcterms:created xsi:type="dcterms:W3CDTF">2021-01-22T11:53:11Z</dcterms:created>
  <dcterms:modified xsi:type="dcterms:W3CDTF">2021-02-18T12:09:22Z</dcterms:modified>
</cp:coreProperties>
</file>